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57F-7601-ACB0-FCAE-E3ABC1B8E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6F293-24BC-2CDB-0D22-21106DA41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013A7-A56B-AACD-EBF2-50D7C264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D99A7-38EB-08C9-86B9-B0AF52DD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97447-C872-A54D-A6B8-CAD3E120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3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05B-36B6-35A3-FF33-677AF5EE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6F928-DB9C-B6E1-6A71-1C5DA983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2498-2A12-9219-BA6E-1F00D44A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F165-B356-B0F3-5ACA-1CBAFF6D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33-13D7-892D-C2B5-F45E8878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BD37A-0A01-AF6E-29EA-690B68DB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B7729-6DF1-2808-8E96-C0A1AF7C8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05CF8-F4D4-82E4-94BB-EEE40FF6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03D7-7775-3C1E-ED62-02177166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FEA5-C532-5428-F162-C8B13F38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7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B4E6-8440-F61C-8920-E5234173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D2764-FC37-9700-83AC-0BD6A52B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F89C9-27F8-ECDD-BDA1-CC1AA06F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2F686-1B96-ED46-6CAB-1129D165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729DA-D3FB-92C7-3B4A-EBC719E7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013E-482B-6C7C-7510-140CDBA3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BB43D-2767-5ACC-90BA-FADEBAE24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659B-EBB8-9D17-A97C-BD8B41B3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3A1CE-7BFC-9A1C-A55E-A9365AD0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B83D9-0ADA-A8F1-CA93-ED2B3B6B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2D5C-0F51-0100-5D98-F9CD2605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915F-C5A2-0882-8920-6F75AA270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059C8-11F3-C9D6-0483-AD4706E60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3CDE6-9F3F-7847-94C2-70ED6F87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506B9-935C-906D-8027-548BA6C9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425DD-B3A2-D999-C412-AB5C2639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8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4108-FF90-64A8-4B6B-39237E33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29084-F4F5-CC6E-BEB5-ECB49BC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5381B-544C-BA21-8A45-512F1C176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88C2D-D23D-BE14-3213-D6C6CA0F2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1DCBDA-FFBF-1EDF-7D32-25F1CBC1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C79D3-1CF3-EC03-5E6C-40C58E2F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985B4-E2A0-3815-E357-AB0EF12B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09713-488F-86CC-5759-468A5875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8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2B0E-296E-2A39-906A-0AF1EC3A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4FF3F-CE8F-F0F5-92AE-64837B1E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252E8-64C7-A79F-A709-77F3F40F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64A94-C183-B269-0B76-DDDD62A4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13912-DA62-A5C2-503D-8ED846F0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9666B-1C0A-FA6D-B951-33D429A6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C3F62-0512-3E97-C7E2-D5718846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2427-418F-1286-4C8B-F3DF2D5F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35AE-B8B8-326B-F4A8-7F9D5B996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8BA8F-ADA6-D4C3-688B-A51028A59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E9C8-9615-5A55-FB3E-461F9C43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15C6D-7B0E-8BC7-2B62-7A40BB7E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2AC0C-834F-5253-ED01-EFFEDF6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3DCA-5D20-9C31-D691-558EC55B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FB8C1-EBD3-89E5-D265-E262B7813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C78C5-A900-E959-947E-E98F3E43C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34412-F000-C560-D876-622636C5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441AB-E8BF-9EC5-7513-26E395D4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942B8-C5A5-5936-3BE4-C574E334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AC627-77DD-8E1F-F68C-BF674596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03A0B-3477-2679-A449-A7579256D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CB431-87D9-2B16-E566-49A46E661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391508-D9F0-4C7F-B316-97B77790205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5FE2-9D0E-0CF9-409E-0F6A2C28E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96DBD-98B6-35BD-6177-24DD19687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DCFD4C-CF27-4620-9A9C-90184A5BF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B4B9F-63E5-C51C-3625-5344ED9D0C4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18937" y="6611620"/>
            <a:ext cx="788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42777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E62DC-6308-3FDB-E636-3BC43F12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11" y="706496"/>
            <a:ext cx="10720778" cy="5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20D81-A65C-26CA-87B0-39186847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09" y="445168"/>
            <a:ext cx="7218182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3FD8D5-3156-7064-5648-AD033F6E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19" y="732672"/>
            <a:ext cx="9372761" cy="53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D71DF21-D550-AEBE-C5D7-63C2B7E68008}"/>
              </a:ext>
            </a:extLst>
          </p:cNvPr>
          <p:cNvGrpSpPr/>
          <p:nvPr/>
        </p:nvGrpSpPr>
        <p:grpSpPr>
          <a:xfrm>
            <a:off x="882627" y="994148"/>
            <a:ext cx="10426745" cy="4869703"/>
            <a:chOff x="795990" y="801754"/>
            <a:chExt cx="10426745" cy="4869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A45A4D-FE25-EAAC-BFAD-5F713E25D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62" r="1529"/>
            <a:stretch/>
          </p:blipFill>
          <p:spPr>
            <a:xfrm>
              <a:off x="795990" y="801754"/>
              <a:ext cx="4949574" cy="23313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BEAB13-095D-68CA-AB76-C63C8FBB0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990" y="3429000"/>
              <a:ext cx="4897485" cy="22424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BFC54A-7616-E879-30AA-4F983D772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2630"/>
            <a:stretch/>
          </p:blipFill>
          <p:spPr>
            <a:xfrm>
              <a:off x="6096001" y="801754"/>
              <a:ext cx="5126734" cy="23313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BB19F1-536B-2C04-660A-F5E514404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00"/>
            <a:stretch/>
          </p:blipFill>
          <p:spPr>
            <a:xfrm>
              <a:off x="6096000" y="3429000"/>
              <a:ext cx="5126735" cy="2242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24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FEA129-A75E-E006-4C55-354131AD4FE8}"/>
              </a:ext>
            </a:extLst>
          </p:cNvPr>
          <p:cNvGrpSpPr/>
          <p:nvPr/>
        </p:nvGrpSpPr>
        <p:grpSpPr>
          <a:xfrm>
            <a:off x="715042" y="1025748"/>
            <a:ext cx="10487596" cy="2403252"/>
            <a:chOff x="634556" y="1025748"/>
            <a:chExt cx="10922888" cy="2403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A8A0F4-5A10-6AA5-BB63-A6A0366CC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556" y="1025748"/>
              <a:ext cx="5461444" cy="2403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1FD3B4-913C-B807-3CCC-D2B62A50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466" y="1025748"/>
              <a:ext cx="5156978" cy="240325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7F358CA-017C-82EF-5AB1-F7605DCCB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661" y="3825802"/>
            <a:ext cx="5376677" cy="24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3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BA2C8B-3DB6-EDF3-A223-8306A0D3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18" y="510734"/>
            <a:ext cx="7934964" cy="58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1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895A0-961F-1C61-A78A-95BF254A2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04" y="994543"/>
            <a:ext cx="8872591" cy="48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3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5867ED-8104-260A-6800-CD5CC6A4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008" y="519925"/>
            <a:ext cx="7677983" cy="58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7C0AD-5D04-8430-C0C9-F8B2332F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90537"/>
            <a:ext cx="86868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7AD2B-7001-696C-BEAC-E9ED5E0B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65" y="429768"/>
            <a:ext cx="9364269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9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64EA7-C42F-3A78-1AAA-CFE04CE8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13" y="1730502"/>
            <a:ext cx="10282574" cy="33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4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17181A-7DB1-BB22-0FB6-A2A8AB9D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12" y="387462"/>
            <a:ext cx="8104471" cy="3041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C740E-6F2E-0F72-D727-FA9B8520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12" y="3429000"/>
            <a:ext cx="8104471" cy="29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1C512B-2F5F-658A-E488-BE1042E80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09" y="1387221"/>
            <a:ext cx="9001582" cy="40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0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5BD57-6102-FE00-F62C-9F3FCE07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21" y="561022"/>
            <a:ext cx="9899957" cy="57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9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F0B58-8D11-9887-C989-F563E2F07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54" y="1113694"/>
            <a:ext cx="4917085" cy="2110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858257-0CFF-F9C3-36A3-949E23432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82" y="1113694"/>
            <a:ext cx="4948087" cy="2110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95635-48D9-89F0-A31C-5D8EA081E6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44"/>
          <a:stretch/>
        </p:blipFill>
        <p:spPr>
          <a:xfrm>
            <a:off x="624054" y="3686749"/>
            <a:ext cx="4917085" cy="1978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74B35C-B0EF-84A5-93EC-1CA98818C5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99" r="2057"/>
          <a:stretch/>
        </p:blipFill>
        <p:spPr>
          <a:xfrm>
            <a:off x="6013704" y="3787333"/>
            <a:ext cx="5371362" cy="17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1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2CDF56-FDB5-3173-EF05-08475DC8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99" y="483669"/>
            <a:ext cx="7951603" cy="58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0E89B-F286-FE74-36C4-1BE3EAB6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59" y="588093"/>
            <a:ext cx="6853881" cy="56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AE4051-DA97-BB7E-B93D-379163A49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60" y="507732"/>
            <a:ext cx="6947879" cy="58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3D59CE-BDED-C98F-B9C8-22707609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86" y="555859"/>
            <a:ext cx="6586428" cy="57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7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3F3364-253C-17BB-6A2A-69D1C1D6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378" y="645699"/>
            <a:ext cx="6379243" cy="55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67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1EF2A9-51E5-FBED-9206-4F511E79A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77" y="664654"/>
            <a:ext cx="6836045" cy="55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45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17B590-E7A1-0659-1418-1F48AD64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6"/>
          <a:stretch/>
        </p:blipFill>
        <p:spPr>
          <a:xfrm>
            <a:off x="2164270" y="478856"/>
            <a:ext cx="7863460" cy="59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5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26C515-4777-D471-3F8F-96449AA15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09" y="597099"/>
            <a:ext cx="7030181" cy="3559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D3F0F-5DF6-3FDA-C498-E2C5C7D4F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910" y="4531423"/>
            <a:ext cx="7030181" cy="18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9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249560-AB8F-0D8B-038B-FD4F2304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712571"/>
            <a:ext cx="10765536" cy="54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DC704B-2EFE-A778-69BC-40AFB44160CF}"/>
              </a:ext>
            </a:extLst>
          </p:cNvPr>
          <p:cNvSpPr/>
          <p:nvPr/>
        </p:nvSpPr>
        <p:spPr>
          <a:xfrm>
            <a:off x="4036336" y="715224"/>
            <a:ext cx="4119327" cy="1865014"/>
          </a:xfrm>
          <a:prstGeom prst="rect">
            <a:avLst/>
          </a:prstGeom>
          <a:solidFill>
            <a:srgbClr val="19AD56"/>
          </a:solidFill>
          <a:ln>
            <a:solidFill>
              <a:srgbClr val="19AD5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D6595-13F6-C964-D8FF-49A68120C010}"/>
              </a:ext>
            </a:extLst>
          </p:cNvPr>
          <p:cNvSpPr txBox="1"/>
          <p:nvPr/>
        </p:nvSpPr>
        <p:spPr>
          <a:xfrm>
            <a:off x="4299549" y="914399"/>
            <a:ext cx="35928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Avangrid Networks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Andrew Jacobs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Networks Chief Compliance Officer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 Phone: ( 203)-499-2240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Email: andrew.jacobs@avangrid.com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9024FA-1F21-959D-604A-90CB81A8F727}"/>
              </a:ext>
            </a:extLst>
          </p:cNvPr>
          <p:cNvCxnSpPr/>
          <p:nvPr/>
        </p:nvCxnSpPr>
        <p:spPr>
          <a:xfrm>
            <a:off x="6096000" y="2580238"/>
            <a:ext cx="0" cy="10127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C2638C-2B48-EE64-64BE-89DBF5C59DAF}"/>
              </a:ext>
            </a:extLst>
          </p:cNvPr>
          <p:cNvSpPr/>
          <p:nvPr/>
        </p:nvSpPr>
        <p:spPr>
          <a:xfrm>
            <a:off x="4036336" y="3592945"/>
            <a:ext cx="4119327" cy="1865014"/>
          </a:xfrm>
          <a:prstGeom prst="rect">
            <a:avLst/>
          </a:prstGeom>
          <a:solidFill>
            <a:srgbClr val="19AD56"/>
          </a:solidFill>
          <a:ln>
            <a:solidFill>
              <a:srgbClr val="19AD5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66176-F1F9-6D5C-31D0-19BBF5E48619}"/>
              </a:ext>
            </a:extLst>
          </p:cNvPr>
          <p:cNvSpPr txBox="1"/>
          <p:nvPr/>
        </p:nvSpPr>
        <p:spPr>
          <a:xfrm>
            <a:off x="4299549" y="3676073"/>
            <a:ext cx="35928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United Illuminating, Central Maine Power, MEPCO, NECEC, RG&amp;E, and NYSEG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Jason Rauch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Coordinating Compliance Manager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 Phone: 207-816-0400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Email: jason.rauch@avangrid.com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9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0D04A-D582-3186-EBCA-C440DCBA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17" y="742846"/>
            <a:ext cx="10365565" cy="53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5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0E08B4-D802-A568-DB94-D26CF6B4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46" y="502920"/>
            <a:ext cx="8993708" cy="5571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3017A0-C630-E974-F975-E4E0D627C38E}"/>
              </a:ext>
            </a:extLst>
          </p:cNvPr>
          <p:cNvSpPr/>
          <p:nvPr/>
        </p:nvSpPr>
        <p:spPr>
          <a:xfrm>
            <a:off x="2043598" y="2398775"/>
            <a:ext cx="2368295" cy="1453897"/>
          </a:xfrm>
          <a:prstGeom prst="rect">
            <a:avLst/>
          </a:prstGeom>
          <a:solidFill>
            <a:schemeClr val="bg1"/>
          </a:solidFill>
          <a:ln>
            <a:solidFill>
              <a:srgbClr val="19AD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9AD56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Transmission companies, such as Avangrid, are prohibited from using anyone as a conduit for the disclosure of Non-Public Transmission Information to its Marketing employees.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2D80B-871D-20E2-CDEC-0A5D757AD649}"/>
              </a:ext>
            </a:extLst>
          </p:cNvPr>
          <p:cNvSpPr/>
          <p:nvPr/>
        </p:nvSpPr>
        <p:spPr>
          <a:xfrm>
            <a:off x="4873752" y="2240281"/>
            <a:ext cx="2368295" cy="16123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i="0" dirty="0">
                <a:solidFill>
                  <a:srgbClr val="0063BE"/>
                </a:solidFill>
                <a:effectLst/>
                <a:latin typeface="IberPangea" panose="020B0504000000000000" pitchFamily="34" charset="0"/>
              </a:rPr>
              <a:t>If Avangrid discloses Non-Public Transmission Information to its Marketing employees, it must immediately post the same information on its public website so that all industry market participants have equal access to the information.</a:t>
            </a:r>
            <a:endParaRPr lang="en-US" sz="1200" dirty="0">
              <a:solidFill>
                <a:srgbClr val="19AD56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A2E84-4724-FB49-2A27-EE771064D1B0}"/>
              </a:ext>
            </a:extLst>
          </p:cNvPr>
          <p:cNvSpPr/>
          <p:nvPr/>
        </p:nvSpPr>
        <p:spPr>
          <a:xfrm>
            <a:off x="7699248" y="2514599"/>
            <a:ext cx="2368295" cy="127101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i="0" dirty="0">
                <a:solidFill>
                  <a:srgbClr val="5F6971"/>
                </a:solidFill>
                <a:effectLst/>
                <a:latin typeface="IberPangea" panose="020B0504000000000000" pitchFamily="34" charset="0"/>
              </a:rPr>
              <a:t>Avangrid's personnel that commonly have Non-Public Transmission Information must work separately and independently from its Marketing employees.</a:t>
            </a:r>
            <a:endParaRPr lang="en-US" sz="1200" dirty="0">
              <a:solidFill>
                <a:srgbClr val="19AD56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E7DFD-669F-CD7D-AC80-8390211911D7}"/>
              </a:ext>
            </a:extLst>
          </p:cNvPr>
          <p:cNvSpPr/>
          <p:nvPr/>
        </p:nvSpPr>
        <p:spPr>
          <a:xfrm>
            <a:off x="4180332" y="5373623"/>
            <a:ext cx="3831336" cy="98145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i="0" dirty="0">
                <a:solidFill>
                  <a:srgbClr val="E3850D"/>
                </a:solidFill>
                <a:effectLst/>
                <a:latin typeface="IberPangea" panose="020B0504000000000000" pitchFamily="34" charset="0"/>
              </a:rPr>
              <a:t>Avangrid must treat all transmission customers, affiliated or non-affiliated, in the same manner, and cannot operate its transmission system to give preference to its Marketing employees or to an affiliate.</a:t>
            </a:r>
            <a:endParaRPr lang="en-US" sz="1200" dirty="0">
              <a:solidFill>
                <a:srgbClr val="19AD56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0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D25B74-3758-A2BE-FD99-FB43FA75C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71" y="267101"/>
            <a:ext cx="7447657" cy="63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3CB70A-C685-29DC-C935-BF204A1D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32" y="300789"/>
            <a:ext cx="8206136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3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19c027e-33b7-45fc-a572-8ffa5d09ec36}" enabled="1" method="Standard" siteId="{031a09bc-a2bf-44df-888e-4e09355b7a24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173</Words>
  <Application>Microsoft Office PowerPoint</Application>
  <PresentationFormat>Widescreen</PresentationFormat>
  <Paragraphs>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IberPangea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Iberdrola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JEZIORO2, MADISON</dc:creator>
  <cp:lastModifiedBy>LILLEY, KRISTINA</cp:lastModifiedBy>
  <cp:revision>2</cp:revision>
  <dcterms:created xsi:type="dcterms:W3CDTF">2025-12-01T14:48:01Z</dcterms:created>
  <dcterms:modified xsi:type="dcterms:W3CDTF">2026-01-15T15:09:14Z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 Use</vt:lpwstr>
  </property>
</Properties>
</file>